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C1BC2591-8C91-4D2E-838F-26D0C00739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7DCA0393-C91B-458E-9602-70CA0004F5AA}" type="parTrans" cxnId="{D20E76FA-21CC-446B-8735-8A5FCDFC9E0E}">
      <dgm:prSet/>
      <dgm:spPr/>
      <dgm:t>
        <a:bodyPr/>
        <a:lstStyle/>
        <a:p>
          <a:endParaRPr lang="en-US"/>
        </a:p>
      </dgm:t>
    </dgm:pt>
    <dgm:pt modelId="{472A1DB7-924E-4E35-8E55-E1EE1C624B51}" type="sibTrans" cxnId="{D20E76FA-21CC-446B-8735-8A5FCDFC9E0E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6D4CB933-1DF3-4BC1-A454-546CC5034B5C}" type="presOf" srcId="{C1BC2591-8C91-4D2E-838F-26D0C0073985}" destId="{6418EBED-F111-425B-8EE2-06B8B2297A68}" srcOrd="0" destOrd="1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2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9C9F8283-EF4B-46ED-B123-7152942A1C38}" type="presOf" srcId="{F74BC01B-5E1E-4ADD-9515-00356B79D176}" destId="{6418EBED-F111-425B-8EE2-06B8B2297A68}" srcOrd="0" destOrd="2" presId="urn:microsoft.com/office/officeart/2018/5/layout/CenteredIconLabelDescriptionList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2" destOrd="0" parTransId="{FCAB35B7-FF11-4E93-9864-F2B9C97274F4}" sibTransId="{F7BDB8CA-0E84-4B27-8BED-5C7340299BE3}"/>
    <dgm:cxn modelId="{8778ABD9-C262-4DF9-8C1E-BF1D063BB5C9}" srcId="{1C1B28B7-2609-4BAA-AAAB-5801EDFD334C}" destId="{F74BC01B-5E1E-4ADD-9515-00356B79D176}" srcOrd="2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D20E76FA-21CC-446B-8735-8A5FCDFC9E0E}" srcId="{1C1B28B7-2609-4BAA-AAAB-5801EDFD334C}" destId="{C1BC2591-8C91-4D2E-838F-26D0C0073985}" srcOrd="1" destOrd="0" parTransId="{7DCA0393-C91B-458E-9602-70CA0004F5AA}" sibTransId="{472A1DB7-924E-4E35-8E55-E1EE1C624B51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4228" y="1707263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4228" y="2224353"/>
        <a:ext cx="3088125" cy="979799"/>
      </dsp:txXfrm>
    </dsp:sp>
    <dsp:sp modelId="{210823F6-AC1A-46E3-9D99-A319DF497539}">
      <dsp:nvSpPr>
        <dsp:cNvPr id="0" name=""/>
        <dsp:cNvSpPr/>
      </dsp:nvSpPr>
      <dsp:spPr>
        <a:xfrm>
          <a:off x="4636415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3632774" y="1707263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3632774" y="2224353"/>
        <a:ext cx="3088125" cy="979799"/>
      </dsp:txXfrm>
    </dsp:sp>
    <dsp:sp modelId="{B0A3ABD2-C471-4A21-8AEF-3843C86919E1}">
      <dsp:nvSpPr>
        <dsp:cNvPr id="0" name=""/>
        <dsp:cNvSpPr/>
      </dsp:nvSpPr>
      <dsp:spPr>
        <a:xfrm>
          <a:off x="8264962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7261321" y="1707263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7261321" y="2224353"/>
        <a:ext cx="3088125" cy="979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4660BB-3335-4982-B444-020D9009F328}"/>
              </a:ext>
            </a:extLst>
          </p:cNvPr>
          <p:cNvSpPr/>
          <p:nvPr/>
        </p:nvSpPr>
        <p:spPr>
          <a:xfrm>
            <a:off x="352425" y="612844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>
                <a:highlight>
                  <a:srgbClr val="800000"/>
                </a:highlight>
              </a:rPr>
              <a:t>External interrupts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pyb</a:t>
            </a:r>
            <a:r>
              <a:rPr lang="en-SG" dirty="0"/>
              <a:t> import Pin, </a:t>
            </a:r>
            <a:r>
              <a:rPr lang="en-SG" dirty="0" err="1"/>
              <a:t>ExtInt</a:t>
            </a:r>
            <a:endParaRPr lang="en-SG" dirty="0"/>
          </a:p>
          <a:p>
            <a:endParaRPr lang="en-SG" dirty="0"/>
          </a:p>
          <a:p>
            <a:r>
              <a:rPr lang="en-SG" dirty="0" err="1"/>
              <a:t>callback</a:t>
            </a:r>
            <a:r>
              <a:rPr lang="en-SG" dirty="0"/>
              <a:t> = lambda e: print("</a:t>
            </a:r>
            <a:r>
              <a:rPr lang="en-SG" dirty="0" err="1"/>
              <a:t>intr</a:t>
            </a:r>
            <a:r>
              <a:rPr lang="en-SG" dirty="0"/>
              <a:t>")</a:t>
            </a:r>
          </a:p>
          <a:p>
            <a:r>
              <a:rPr lang="en-SG" dirty="0" err="1"/>
              <a:t>ext</a:t>
            </a:r>
            <a:r>
              <a:rPr lang="en-SG" dirty="0"/>
              <a:t> = </a:t>
            </a:r>
            <a:r>
              <a:rPr lang="en-SG" dirty="0" err="1"/>
              <a:t>ExtInt</a:t>
            </a:r>
            <a:r>
              <a:rPr lang="en-SG" dirty="0"/>
              <a:t>(Pin('P7'), </a:t>
            </a:r>
            <a:r>
              <a:rPr lang="en-SG" dirty="0" err="1"/>
              <a:t>ExtInt.IRQ_RISING</a:t>
            </a:r>
            <a:r>
              <a:rPr lang="en-SG" dirty="0"/>
              <a:t>, </a:t>
            </a:r>
            <a:r>
              <a:rPr lang="en-SG" dirty="0" err="1"/>
              <a:t>Pin.PULL_NONE</a:t>
            </a:r>
            <a:r>
              <a:rPr lang="en-SG" dirty="0"/>
              <a:t>, </a:t>
            </a:r>
            <a:r>
              <a:rPr lang="en-SG" dirty="0" err="1"/>
              <a:t>callback</a:t>
            </a:r>
            <a:r>
              <a:rPr lang="en-SG" dirty="0"/>
              <a:t>)</a:t>
            </a:r>
          </a:p>
          <a:p>
            <a:r>
              <a:rPr lang="en-SG" dirty="0"/>
              <a:t>GPIO Pinout:</a:t>
            </a:r>
          </a:p>
          <a:p>
            <a:endParaRPr lang="en-SG" dirty="0"/>
          </a:p>
          <a:p>
            <a:r>
              <a:rPr lang="en-SG" dirty="0"/>
              <a:t>Pin(‘P0’) -&gt; P0 (PB15)</a:t>
            </a:r>
          </a:p>
          <a:p>
            <a:r>
              <a:rPr lang="en-SG" dirty="0"/>
              <a:t>Pin(‘P1’) -&gt; P1 (PB14)</a:t>
            </a:r>
          </a:p>
          <a:p>
            <a:r>
              <a:rPr lang="en-SG" dirty="0"/>
              <a:t>Pin(‘P2’) -&gt; P2 (PB13)</a:t>
            </a:r>
          </a:p>
          <a:p>
            <a:r>
              <a:rPr lang="en-SG" dirty="0"/>
              <a:t>Pin(‘P3’) -&gt; P3 (PB12)</a:t>
            </a:r>
          </a:p>
          <a:p>
            <a:r>
              <a:rPr lang="en-SG" dirty="0"/>
              <a:t>Pin(‘P4’) -&gt; P4 (PB10)</a:t>
            </a:r>
          </a:p>
          <a:p>
            <a:r>
              <a:rPr lang="en-SG" dirty="0"/>
              <a:t>Pin(‘P5’) -&gt; P5 (PB11)</a:t>
            </a:r>
          </a:p>
          <a:p>
            <a:r>
              <a:rPr lang="en-SG" dirty="0"/>
              <a:t>Pin(‘P6’) -&gt; P6 (PA5)</a:t>
            </a:r>
          </a:p>
          <a:p>
            <a:r>
              <a:rPr lang="en-SG" dirty="0"/>
              <a:t>Pin(‘P7’) -&gt; P7 (PD12)</a:t>
            </a:r>
          </a:p>
          <a:p>
            <a:r>
              <a:rPr lang="en-SG" dirty="0"/>
              <a:t>Pin(‘P8’) -&gt; P8 (PD13)</a:t>
            </a:r>
          </a:p>
          <a:p>
            <a:r>
              <a:rPr lang="en-SG" dirty="0"/>
              <a:t>Pin(‘P9’) -&gt; P9 (PD14) (</a:t>
            </a:r>
            <a:r>
              <a:rPr lang="en-SG" dirty="0" err="1"/>
              <a:t>OpenMV</a:t>
            </a:r>
            <a:r>
              <a:rPr lang="en-SG" dirty="0"/>
              <a:t> Cam M7/H7 Only)</a:t>
            </a:r>
          </a:p>
        </p:txBody>
      </p:sp>
    </p:spTree>
    <p:extLst>
      <p:ext uri="{BB962C8B-B14F-4D97-AF65-F5344CB8AC3E}">
        <p14:creationId xmlns:p14="http://schemas.microsoft.com/office/powerpoint/2010/main" val="188548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96B543-7D8D-4D66-997B-F01072EA347F}"/>
              </a:ext>
            </a:extLst>
          </p:cNvPr>
          <p:cNvSpPr/>
          <p:nvPr/>
        </p:nvSpPr>
        <p:spPr>
          <a:xfrm>
            <a:off x="161925" y="102364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/>
              <a:t>Timers</a:t>
            </a:r>
          </a:p>
          <a:p>
            <a:r>
              <a:rPr lang="en-SG" dirty="0"/>
              <a:t>See </a:t>
            </a:r>
            <a:r>
              <a:rPr lang="en-SG" dirty="0" err="1"/>
              <a:t>pyb.Timer</a:t>
            </a:r>
            <a:r>
              <a:rPr lang="en-SG" dirty="0"/>
              <a:t>.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pyb</a:t>
            </a:r>
            <a:r>
              <a:rPr lang="en-SG" dirty="0"/>
              <a:t> import Timer</a:t>
            </a:r>
          </a:p>
          <a:p>
            <a:endParaRPr lang="en-SG" dirty="0"/>
          </a:p>
          <a:p>
            <a:r>
              <a:rPr lang="en-SG" dirty="0" err="1"/>
              <a:t>tim</a:t>
            </a:r>
            <a:r>
              <a:rPr lang="en-SG" dirty="0"/>
              <a:t> = Timer(2, </a:t>
            </a:r>
            <a:r>
              <a:rPr lang="en-SG" dirty="0" err="1"/>
              <a:t>freq</a:t>
            </a:r>
            <a:r>
              <a:rPr lang="en-SG" dirty="0"/>
              <a:t>=1000)</a:t>
            </a:r>
          </a:p>
          <a:p>
            <a:r>
              <a:rPr lang="en-SG" dirty="0" err="1"/>
              <a:t>tim.counter</a:t>
            </a:r>
            <a:r>
              <a:rPr lang="en-SG" dirty="0"/>
              <a:t>() # get counter value</a:t>
            </a:r>
          </a:p>
          <a:p>
            <a:r>
              <a:rPr lang="en-SG" dirty="0" err="1"/>
              <a:t>tim.freq</a:t>
            </a:r>
            <a:r>
              <a:rPr lang="en-SG" dirty="0"/>
              <a:t>(0.5) # 0.5 Hz</a:t>
            </a:r>
          </a:p>
          <a:p>
            <a:r>
              <a:rPr lang="en-SG" dirty="0" err="1"/>
              <a:t>tim.callback</a:t>
            </a:r>
            <a:r>
              <a:rPr lang="en-SG" dirty="0"/>
              <a:t>(lambda t: </a:t>
            </a:r>
            <a:r>
              <a:rPr lang="en-SG" dirty="0" err="1"/>
              <a:t>pyb.LED</a:t>
            </a:r>
            <a:r>
              <a:rPr lang="en-SG" dirty="0"/>
              <a:t>(1).toggle())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7FFFA1-8705-4BD9-B2C9-88419DF88209}"/>
              </a:ext>
            </a:extLst>
          </p:cNvPr>
          <p:cNvSpPr/>
          <p:nvPr/>
        </p:nvSpPr>
        <p:spPr>
          <a:xfrm>
            <a:off x="161925" y="2692985"/>
            <a:ext cx="87058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For </a:t>
            </a:r>
            <a:r>
              <a:rPr lang="en-SG" dirty="0" err="1"/>
              <a:t>OpenMV</a:t>
            </a:r>
            <a:r>
              <a:rPr lang="en-SG" dirty="0"/>
              <a:t> Cam M4: TIM2, TIM3, and TIM4</a:t>
            </a:r>
          </a:p>
          <a:p>
            <a:r>
              <a:rPr lang="en-SG" dirty="0"/>
              <a:t>For </a:t>
            </a:r>
            <a:r>
              <a:rPr lang="en-SG" dirty="0" err="1"/>
              <a:t>OpenMV</a:t>
            </a:r>
            <a:r>
              <a:rPr lang="en-SG" dirty="0"/>
              <a:t> Cam F7: TIM2, TIM3, TIM4 and TIM7 through TIM14</a:t>
            </a:r>
          </a:p>
          <a:p>
            <a:r>
              <a:rPr lang="en-SG" dirty="0"/>
              <a:t>For </a:t>
            </a:r>
            <a:r>
              <a:rPr lang="en-SG" dirty="0" err="1"/>
              <a:t>OpenMV</a:t>
            </a:r>
            <a:r>
              <a:rPr lang="en-SG" dirty="0"/>
              <a:t> Cam H7: TIM2, TIM3, TIM4, TIM7, TIM8 and TIM12 through TIM17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B16375-564B-487E-9DE7-F7C046ACE5C1}"/>
              </a:ext>
            </a:extLst>
          </p:cNvPr>
          <p:cNvSpPr/>
          <p:nvPr/>
        </p:nvSpPr>
        <p:spPr>
          <a:xfrm>
            <a:off x="161925" y="3616315"/>
            <a:ext cx="102965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Timer Pinout:</a:t>
            </a:r>
          </a:p>
          <a:p>
            <a:endParaRPr lang="en-SG" dirty="0"/>
          </a:p>
          <a:p>
            <a:r>
              <a:rPr lang="en-SG" dirty="0"/>
              <a:t>Timer 1 Channel 3 Negative -&gt; P0 (PB15)</a:t>
            </a:r>
          </a:p>
          <a:p>
            <a:r>
              <a:rPr lang="en-SG" dirty="0"/>
              <a:t>Timer 1 Channel 2 Negative -&gt; P1 (PB14)</a:t>
            </a:r>
          </a:p>
          <a:p>
            <a:r>
              <a:rPr lang="en-SG" dirty="0"/>
              <a:t>Timer 1 Channel 1 Negative -&gt; P2 (PB13)</a:t>
            </a:r>
          </a:p>
          <a:p>
            <a:r>
              <a:rPr lang="en-SG" dirty="0"/>
              <a:t>Timer 2 Channel 3 Positive -&gt; P4 (PB10)</a:t>
            </a:r>
          </a:p>
          <a:p>
            <a:r>
              <a:rPr lang="en-SG" dirty="0"/>
              <a:t>Timer 2 Channel 4 Positive -&gt; P5 (PB11)</a:t>
            </a:r>
          </a:p>
          <a:p>
            <a:r>
              <a:rPr lang="en-SG" dirty="0"/>
              <a:t>Timer 2 Channel 1 Positive -&gt; P6 (PA5)</a:t>
            </a:r>
          </a:p>
          <a:p>
            <a:r>
              <a:rPr lang="en-SG" dirty="0"/>
              <a:t>Timer 4 Channel 1 Negative -&gt; P7 (PD12)</a:t>
            </a:r>
          </a:p>
          <a:p>
            <a:r>
              <a:rPr lang="en-SG" dirty="0"/>
              <a:t>Timer 4 Channel 2 Negative -&gt; P8 (PD13)</a:t>
            </a:r>
          </a:p>
          <a:p>
            <a:r>
              <a:rPr lang="en-SG" dirty="0"/>
              <a:t>Timer 4 Channel 3 Positive -&gt; P9 (PD14) (</a:t>
            </a:r>
            <a:r>
              <a:rPr lang="en-SG" dirty="0" err="1"/>
              <a:t>OpenMV</a:t>
            </a:r>
            <a:r>
              <a:rPr lang="en-SG" dirty="0"/>
              <a:t> Cam M7/H7 Only - Not </a:t>
            </a:r>
            <a:r>
              <a:rPr lang="en-SG" dirty="0" err="1"/>
              <a:t>OpenMV</a:t>
            </a:r>
            <a:r>
              <a:rPr lang="en-SG" dirty="0"/>
              <a:t> Cam H7 Plus)</a:t>
            </a:r>
          </a:p>
        </p:txBody>
      </p:sp>
    </p:spTree>
    <p:extLst>
      <p:ext uri="{BB962C8B-B14F-4D97-AF65-F5344CB8AC3E}">
        <p14:creationId xmlns:p14="http://schemas.microsoft.com/office/powerpoint/2010/main" val="4055936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F518D67-9789-42B9-8762-8BCCB2312426}"/>
              </a:ext>
            </a:extLst>
          </p:cNvPr>
          <p:cNvSpPr/>
          <p:nvPr/>
        </p:nvSpPr>
        <p:spPr>
          <a:xfrm>
            <a:off x="200025" y="160227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/>
              <a:t>PWM (pulse width modulation)</a:t>
            </a:r>
          </a:p>
          <a:p>
            <a:r>
              <a:rPr lang="en-SG" dirty="0"/>
              <a:t>See </a:t>
            </a:r>
            <a:r>
              <a:rPr lang="en-SG" dirty="0" err="1"/>
              <a:t>pyb.Pin</a:t>
            </a:r>
            <a:r>
              <a:rPr lang="en-SG" dirty="0"/>
              <a:t> and </a:t>
            </a:r>
            <a:r>
              <a:rPr lang="en-SG" dirty="0" err="1"/>
              <a:t>pyb.Timer</a:t>
            </a:r>
            <a:r>
              <a:rPr lang="en-SG" dirty="0"/>
              <a:t>.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pyb</a:t>
            </a:r>
            <a:r>
              <a:rPr lang="en-SG" dirty="0"/>
              <a:t> import Pin, Timer</a:t>
            </a:r>
          </a:p>
          <a:p>
            <a:endParaRPr lang="en-SG" dirty="0"/>
          </a:p>
          <a:p>
            <a:r>
              <a:rPr lang="en-SG" dirty="0"/>
              <a:t>p = Pin('P4') # P4 has TIM2, CH3</a:t>
            </a:r>
          </a:p>
          <a:p>
            <a:r>
              <a:rPr lang="en-SG" dirty="0" err="1"/>
              <a:t>tim</a:t>
            </a:r>
            <a:r>
              <a:rPr lang="en-SG" dirty="0"/>
              <a:t> = Timer(2, </a:t>
            </a:r>
            <a:r>
              <a:rPr lang="en-SG" dirty="0" err="1"/>
              <a:t>freq</a:t>
            </a:r>
            <a:r>
              <a:rPr lang="en-SG" dirty="0"/>
              <a:t>=1000)</a:t>
            </a:r>
          </a:p>
          <a:p>
            <a:r>
              <a:rPr lang="en-SG" dirty="0" err="1"/>
              <a:t>ch</a:t>
            </a:r>
            <a:r>
              <a:rPr lang="en-SG" dirty="0"/>
              <a:t> = </a:t>
            </a:r>
            <a:r>
              <a:rPr lang="en-SG" dirty="0" err="1"/>
              <a:t>tim.channel</a:t>
            </a:r>
            <a:r>
              <a:rPr lang="en-SG" dirty="0"/>
              <a:t>(3, </a:t>
            </a:r>
            <a:r>
              <a:rPr lang="en-SG" dirty="0" err="1"/>
              <a:t>Timer.PWM</a:t>
            </a:r>
            <a:r>
              <a:rPr lang="en-SG" dirty="0"/>
              <a:t>, pin=p)</a:t>
            </a:r>
          </a:p>
          <a:p>
            <a:r>
              <a:rPr lang="en-SG" dirty="0" err="1"/>
              <a:t>ch.pulse_width_percent</a:t>
            </a:r>
            <a:r>
              <a:rPr lang="en-SG" dirty="0"/>
              <a:t>(50)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6CCEBB-01DD-4B28-9762-8BFEA2072E8A}"/>
              </a:ext>
            </a:extLst>
          </p:cNvPr>
          <p:cNvSpPr/>
          <p:nvPr/>
        </p:nvSpPr>
        <p:spPr>
          <a:xfrm>
            <a:off x="5343525" y="37190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/>
              <a:t>For </a:t>
            </a:r>
            <a:r>
              <a:rPr lang="en-SG" dirty="0" err="1"/>
              <a:t>OpenMV</a:t>
            </a:r>
            <a:r>
              <a:rPr lang="en-SG" dirty="0"/>
              <a:t> Cam M4: TIM2, TIM3, and TIM4</a:t>
            </a:r>
          </a:p>
          <a:p>
            <a:r>
              <a:rPr lang="en-SG" dirty="0"/>
              <a:t>For </a:t>
            </a:r>
            <a:r>
              <a:rPr lang="en-SG" dirty="0" err="1"/>
              <a:t>OpenMV</a:t>
            </a:r>
            <a:r>
              <a:rPr lang="en-SG" dirty="0"/>
              <a:t> Cam F7: TIM2, TIM3, TIM4 and TIM7 through TIM14</a:t>
            </a:r>
          </a:p>
          <a:p>
            <a:r>
              <a:rPr lang="en-SG" dirty="0"/>
              <a:t>For </a:t>
            </a:r>
            <a:r>
              <a:rPr lang="en-SG" dirty="0" err="1"/>
              <a:t>OpenMV</a:t>
            </a:r>
            <a:r>
              <a:rPr lang="en-SG" dirty="0"/>
              <a:t> Cam H7: TIM2, TIM3, TIM4, TIM7, TIM8 and TIM12 through TIM17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78FB6A-3B10-4321-9EF2-15C38C490629}"/>
              </a:ext>
            </a:extLst>
          </p:cNvPr>
          <p:cNvSpPr/>
          <p:nvPr/>
        </p:nvSpPr>
        <p:spPr>
          <a:xfrm>
            <a:off x="200025" y="3281453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/>
              <a:t>Timer Pinout:</a:t>
            </a:r>
          </a:p>
          <a:p>
            <a:endParaRPr lang="en-SG" dirty="0"/>
          </a:p>
          <a:p>
            <a:r>
              <a:rPr lang="en-SG" dirty="0"/>
              <a:t>Timer 1 Channel 3 Negative -&gt; P0 (PB15)</a:t>
            </a:r>
          </a:p>
          <a:p>
            <a:r>
              <a:rPr lang="en-SG" dirty="0"/>
              <a:t>Timer 1 Channel 2 Negative -&gt; P1 (PB14)</a:t>
            </a:r>
          </a:p>
          <a:p>
            <a:r>
              <a:rPr lang="en-SG" dirty="0"/>
              <a:t>Timer 1 Channel 1 Negative -&gt; P2 (PB13)</a:t>
            </a:r>
          </a:p>
          <a:p>
            <a:r>
              <a:rPr lang="en-SG" dirty="0"/>
              <a:t>Timer 2 Channel 3 Positive -&gt; P4 (PB10)</a:t>
            </a:r>
          </a:p>
          <a:p>
            <a:r>
              <a:rPr lang="en-SG" dirty="0"/>
              <a:t>Timer 2 Channel 4 Positive -&gt; P5 (PB11)</a:t>
            </a:r>
          </a:p>
          <a:p>
            <a:r>
              <a:rPr lang="en-SG" dirty="0"/>
              <a:t>Timer 2 Channel 1 Positive -&gt; P6 (PA5)</a:t>
            </a:r>
          </a:p>
          <a:p>
            <a:r>
              <a:rPr lang="en-SG" dirty="0"/>
              <a:t>Timer 4 Channel 1 Negative -&gt; P7 (PD12)</a:t>
            </a:r>
          </a:p>
          <a:p>
            <a:r>
              <a:rPr lang="en-SG" dirty="0"/>
              <a:t>Timer 4 Channel 2 Negative -&gt; P8 (PD13)</a:t>
            </a:r>
          </a:p>
          <a:p>
            <a:r>
              <a:rPr lang="en-SG" dirty="0"/>
              <a:t>Timer 4 Channel 3 Positive -&gt; P9 (PD14) (</a:t>
            </a:r>
            <a:r>
              <a:rPr lang="en-SG" dirty="0" err="1"/>
              <a:t>OpenMV</a:t>
            </a:r>
            <a:r>
              <a:rPr lang="en-SG" dirty="0"/>
              <a:t> Cam M7/H7 Only - Not </a:t>
            </a:r>
            <a:r>
              <a:rPr lang="en-SG" dirty="0" err="1"/>
              <a:t>OpenMV</a:t>
            </a:r>
            <a:r>
              <a:rPr lang="en-SG" dirty="0"/>
              <a:t> Cam H7 Plus)</a:t>
            </a:r>
          </a:p>
        </p:txBody>
      </p:sp>
    </p:spTree>
    <p:extLst>
      <p:ext uri="{BB962C8B-B14F-4D97-AF65-F5344CB8AC3E}">
        <p14:creationId xmlns:p14="http://schemas.microsoft.com/office/powerpoint/2010/main" val="623556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54301EA-4C72-4210-91DA-C813147E4D2C}"/>
              </a:ext>
            </a:extLst>
          </p:cNvPr>
          <p:cNvSpPr/>
          <p:nvPr/>
        </p:nvSpPr>
        <p:spPr>
          <a:xfrm>
            <a:off x="628650" y="403563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3200" dirty="0">
                <a:highlight>
                  <a:srgbClr val="800000"/>
                </a:highlight>
              </a:rPr>
              <a:t>ADC (</a:t>
            </a:r>
            <a:r>
              <a:rPr lang="en-SG" sz="3200" dirty="0" err="1">
                <a:highlight>
                  <a:srgbClr val="800000"/>
                </a:highlight>
              </a:rPr>
              <a:t>analog</a:t>
            </a:r>
            <a:r>
              <a:rPr lang="en-SG" sz="3200" dirty="0">
                <a:highlight>
                  <a:srgbClr val="800000"/>
                </a:highlight>
              </a:rPr>
              <a:t> to digital conversion)</a:t>
            </a:r>
          </a:p>
          <a:p>
            <a:endParaRPr lang="en-SG" sz="3200" dirty="0"/>
          </a:p>
          <a:p>
            <a:r>
              <a:rPr lang="en-SG" sz="3200" dirty="0"/>
              <a:t>from </a:t>
            </a:r>
            <a:r>
              <a:rPr lang="en-SG" sz="3200" dirty="0" err="1"/>
              <a:t>pyb</a:t>
            </a:r>
            <a:r>
              <a:rPr lang="en-SG" sz="3200" dirty="0"/>
              <a:t> import Pin, ADC</a:t>
            </a:r>
          </a:p>
          <a:p>
            <a:endParaRPr lang="en-SG" sz="3200" dirty="0"/>
          </a:p>
          <a:p>
            <a:r>
              <a:rPr lang="en-SG" sz="3200" dirty="0" err="1"/>
              <a:t>adc</a:t>
            </a:r>
            <a:r>
              <a:rPr lang="en-SG" sz="3200" dirty="0"/>
              <a:t> = ADC(Pin('P6'))</a:t>
            </a:r>
          </a:p>
          <a:p>
            <a:r>
              <a:rPr lang="en-SG" sz="3200" dirty="0" err="1"/>
              <a:t>adc.read</a:t>
            </a:r>
            <a:r>
              <a:rPr lang="en-SG" sz="3200" dirty="0"/>
              <a:t>() # read value, 0-4095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5F0DA5-9FFB-4931-AC8E-692DA6F386AA}"/>
              </a:ext>
            </a:extLst>
          </p:cNvPr>
          <p:cNvSpPr/>
          <p:nvPr/>
        </p:nvSpPr>
        <p:spPr>
          <a:xfrm>
            <a:off x="272954" y="4835009"/>
            <a:ext cx="113931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600" dirty="0">
                <a:solidFill>
                  <a:srgbClr val="FF0000"/>
                </a:solidFill>
              </a:rPr>
              <a:t>P6 is 3.3V tolerant in ADC mode - NOT 5V TOLERANT!</a:t>
            </a:r>
          </a:p>
        </p:txBody>
      </p:sp>
    </p:spTree>
    <p:extLst>
      <p:ext uri="{BB962C8B-B14F-4D97-AF65-F5344CB8AC3E}">
        <p14:creationId xmlns:p14="http://schemas.microsoft.com/office/powerpoint/2010/main" val="2328926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7901FA-BB21-4A60-9C49-294CCFBCE94A}"/>
              </a:ext>
            </a:extLst>
          </p:cNvPr>
          <p:cNvSpPr/>
          <p:nvPr/>
        </p:nvSpPr>
        <p:spPr>
          <a:xfrm>
            <a:off x="495299" y="727413"/>
            <a:ext cx="909637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dirty="0">
                <a:highlight>
                  <a:srgbClr val="800000"/>
                </a:highlight>
              </a:rPr>
              <a:t>DAC (digital to </a:t>
            </a:r>
            <a:r>
              <a:rPr lang="en-SG" sz="3200" dirty="0" err="1">
                <a:highlight>
                  <a:srgbClr val="800000"/>
                </a:highlight>
              </a:rPr>
              <a:t>analog</a:t>
            </a:r>
            <a:r>
              <a:rPr lang="en-SG" sz="3200" dirty="0">
                <a:highlight>
                  <a:srgbClr val="800000"/>
                </a:highlight>
              </a:rPr>
              <a:t> conversion)</a:t>
            </a:r>
          </a:p>
          <a:p>
            <a:endParaRPr lang="en-SG" sz="3200" dirty="0"/>
          </a:p>
          <a:p>
            <a:r>
              <a:rPr lang="en-SG" sz="3200" dirty="0"/>
              <a:t>from </a:t>
            </a:r>
            <a:r>
              <a:rPr lang="en-SG" sz="3200" dirty="0" err="1"/>
              <a:t>pyb</a:t>
            </a:r>
            <a:r>
              <a:rPr lang="en-SG" sz="3200" dirty="0"/>
              <a:t> import Pin, DAC</a:t>
            </a:r>
          </a:p>
          <a:p>
            <a:endParaRPr lang="en-SG" sz="3200" dirty="0"/>
          </a:p>
          <a:p>
            <a:r>
              <a:rPr lang="en-SG" sz="3200" dirty="0" err="1"/>
              <a:t>dac</a:t>
            </a:r>
            <a:r>
              <a:rPr lang="en-SG" sz="3200" dirty="0"/>
              <a:t> = DAC('P6')</a:t>
            </a:r>
          </a:p>
          <a:p>
            <a:r>
              <a:rPr lang="en-SG" sz="3200" dirty="0" err="1"/>
              <a:t>dac.write</a:t>
            </a:r>
            <a:r>
              <a:rPr lang="en-SG" sz="3200" dirty="0"/>
              <a:t>(120) # output between 0 and 255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47F85E-C0F3-4F5F-B4D1-4A543461A225}"/>
              </a:ext>
            </a:extLst>
          </p:cNvPr>
          <p:cNvSpPr/>
          <p:nvPr/>
        </p:nvSpPr>
        <p:spPr>
          <a:xfrm>
            <a:off x="272954" y="4835009"/>
            <a:ext cx="113931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600" dirty="0">
                <a:solidFill>
                  <a:srgbClr val="FF0000"/>
                </a:solidFill>
              </a:rPr>
              <a:t>P6 is 3.3V tolerant in ADC mode - NOT 5V TOLERANT!</a:t>
            </a:r>
          </a:p>
        </p:txBody>
      </p:sp>
    </p:spTree>
    <p:extLst>
      <p:ext uri="{BB962C8B-B14F-4D97-AF65-F5344CB8AC3E}">
        <p14:creationId xmlns:p14="http://schemas.microsoft.com/office/powerpoint/2010/main" val="983477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9CB3F6-D539-4A06-90BA-3647A2540CC1}"/>
              </a:ext>
            </a:extLst>
          </p:cNvPr>
          <p:cNvSpPr txBox="1"/>
          <p:nvPr/>
        </p:nvSpPr>
        <p:spPr>
          <a:xfrm>
            <a:off x="542925" y="390525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highlight>
                  <a:srgbClr val="0000FF"/>
                </a:highlight>
              </a:rPr>
              <a:t>Serial  BUS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99333-5058-4360-A5E6-5361F53BD2C1}"/>
              </a:ext>
            </a:extLst>
          </p:cNvPr>
          <p:cNvSpPr/>
          <p:nvPr/>
        </p:nvSpPr>
        <p:spPr>
          <a:xfrm>
            <a:off x="692001" y="1358384"/>
            <a:ext cx="16481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4000" dirty="0">
                <a:highlight>
                  <a:srgbClr val="800000"/>
                </a:highlight>
              </a:rPr>
              <a:t>UART</a:t>
            </a:r>
            <a:r>
              <a:rPr lang="en-SG" sz="40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9B220F-9D3A-4C58-AE9D-360F2A939E13}"/>
              </a:ext>
            </a:extLst>
          </p:cNvPr>
          <p:cNvSpPr/>
          <p:nvPr/>
        </p:nvSpPr>
        <p:spPr>
          <a:xfrm>
            <a:off x="800100" y="219066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3200" dirty="0" err="1"/>
              <a:t>uart</a:t>
            </a:r>
            <a:r>
              <a:rPr lang="en-SG" sz="3200" dirty="0"/>
              <a:t> = UART(3, 9600, </a:t>
            </a:r>
            <a:r>
              <a:rPr lang="en-SG" sz="3200" dirty="0" err="1"/>
              <a:t>timeout_char</a:t>
            </a:r>
            <a:r>
              <a:rPr lang="en-SG" sz="3200" dirty="0"/>
              <a:t>=1000)</a:t>
            </a:r>
          </a:p>
          <a:p>
            <a:r>
              <a:rPr lang="en-SG" sz="3200" dirty="0" err="1"/>
              <a:t>uart.write</a:t>
            </a:r>
            <a:r>
              <a:rPr lang="en-SG" sz="3200" dirty="0"/>
              <a:t>('hello')</a:t>
            </a:r>
          </a:p>
          <a:p>
            <a:r>
              <a:rPr lang="en-SG" sz="3200" dirty="0" err="1"/>
              <a:t>uart.read</a:t>
            </a:r>
            <a:r>
              <a:rPr lang="en-SG" sz="3200" dirty="0"/>
              <a:t>(5) # read up to 5 bytes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43D77C-25D2-4FC9-8C04-0AD30935DCF7}"/>
              </a:ext>
            </a:extLst>
          </p:cNvPr>
          <p:cNvSpPr/>
          <p:nvPr/>
        </p:nvSpPr>
        <p:spPr>
          <a:xfrm>
            <a:off x="981075" y="44568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/>
              <a:t>UART Pinout:</a:t>
            </a:r>
          </a:p>
          <a:p>
            <a:endParaRPr lang="en-SG" dirty="0"/>
          </a:p>
          <a:p>
            <a:r>
              <a:rPr lang="en-SG" dirty="0"/>
              <a:t>UART 3 RX -&gt; P5 (PB11)</a:t>
            </a:r>
          </a:p>
          <a:p>
            <a:r>
              <a:rPr lang="en-SG" dirty="0"/>
              <a:t>UART 3 TX -&gt; P4 (PB10)</a:t>
            </a:r>
          </a:p>
          <a:p>
            <a:r>
              <a:rPr lang="en-SG" dirty="0"/>
              <a:t>UART 1 RX -&gt; P0 (PB15) (</a:t>
            </a:r>
            <a:r>
              <a:rPr lang="en-SG" dirty="0" err="1"/>
              <a:t>OpenMV</a:t>
            </a:r>
            <a:r>
              <a:rPr lang="en-SG" dirty="0"/>
              <a:t> Cam M7/H7 Only)</a:t>
            </a:r>
          </a:p>
          <a:p>
            <a:r>
              <a:rPr lang="en-SG" dirty="0"/>
              <a:t>UART 1 TX -&gt; P1 (PB14) (</a:t>
            </a:r>
            <a:r>
              <a:rPr lang="en-SG" dirty="0" err="1"/>
              <a:t>OpenMV</a:t>
            </a:r>
            <a:r>
              <a:rPr lang="en-SG" dirty="0"/>
              <a:t> Cam M7/H7 Only)</a:t>
            </a:r>
          </a:p>
        </p:txBody>
      </p:sp>
    </p:spTree>
    <p:extLst>
      <p:ext uri="{BB962C8B-B14F-4D97-AF65-F5344CB8AC3E}">
        <p14:creationId xmlns:p14="http://schemas.microsoft.com/office/powerpoint/2010/main" val="1369531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9CB3F6-D539-4A06-90BA-3647A2540CC1}"/>
              </a:ext>
            </a:extLst>
          </p:cNvPr>
          <p:cNvSpPr txBox="1"/>
          <p:nvPr/>
        </p:nvSpPr>
        <p:spPr>
          <a:xfrm>
            <a:off x="337547" y="169159"/>
            <a:ext cx="2424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highlight>
                  <a:srgbClr val="0000FF"/>
                </a:highlight>
              </a:rPr>
              <a:t>Serial  BUS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99333-5058-4360-A5E6-5361F53BD2C1}"/>
              </a:ext>
            </a:extLst>
          </p:cNvPr>
          <p:cNvSpPr/>
          <p:nvPr/>
        </p:nvSpPr>
        <p:spPr>
          <a:xfrm>
            <a:off x="440236" y="888921"/>
            <a:ext cx="20680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4000" dirty="0">
                <a:highlight>
                  <a:srgbClr val="800000"/>
                </a:highlight>
              </a:rPr>
              <a:t>SPI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ADA447-BE73-40D0-BF39-E7BCA3FABB80}"/>
              </a:ext>
            </a:extLst>
          </p:cNvPr>
          <p:cNvSpPr/>
          <p:nvPr/>
        </p:nvSpPr>
        <p:spPr>
          <a:xfrm>
            <a:off x="440236" y="1670953"/>
            <a:ext cx="94202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dirty="0"/>
              <a:t>from </a:t>
            </a:r>
            <a:r>
              <a:rPr lang="en-SG" sz="3200" dirty="0" err="1"/>
              <a:t>pyb</a:t>
            </a:r>
            <a:r>
              <a:rPr lang="en-SG" sz="3200" dirty="0"/>
              <a:t> import SPI</a:t>
            </a:r>
          </a:p>
          <a:p>
            <a:r>
              <a:rPr lang="en-SG" sz="3200" dirty="0" err="1"/>
              <a:t>spi</a:t>
            </a:r>
            <a:r>
              <a:rPr lang="en-SG" sz="3200" dirty="0"/>
              <a:t> = SPI(2, SPI.MASTER, </a:t>
            </a:r>
            <a:r>
              <a:rPr lang="en-SG" sz="3200" dirty="0" err="1"/>
              <a:t>baudrate</a:t>
            </a:r>
            <a:r>
              <a:rPr lang="en-SG" sz="3200" dirty="0"/>
              <a:t>=1000000, polarity=1, phase=0)</a:t>
            </a:r>
          </a:p>
          <a:p>
            <a:r>
              <a:rPr lang="en-SG" sz="3200" dirty="0" err="1"/>
              <a:t>spi.send</a:t>
            </a:r>
            <a:r>
              <a:rPr lang="en-SG" sz="3200" dirty="0"/>
              <a:t>('hello')</a:t>
            </a:r>
          </a:p>
          <a:p>
            <a:r>
              <a:rPr lang="en-SG" sz="3200" dirty="0" err="1"/>
              <a:t>spi.recv</a:t>
            </a:r>
            <a:r>
              <a:rPr lang="en-SG" sz="3200" dirty="0"/>
              <a:t>(5) # receive 5 bytes on the bus</a:t>
            </a:r>
          </a:p>
          <a:p>
            <a:r>
              <a:rPr lang="en-SG" sz="3200" dirty="0" err="1"/>
              <a:t>spi.send_recv</a:t>
            </a:r>
            <a:r>
              <a:rPr lang="en-SG" sz="3200" dirty="0"/>
              <a:t>('hello') # send a receive 5 bytes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AC1C26-DFAC-477F-B03C-44EA61BA9FF1}"/>
              </a:ext>
            </a:extLst>
          </p:cNvPr>
          <p:cNvSpPr/>
          <p:nvPr/>
        </p:nvSpPr>
        <p:spPr>
          <a:xfrm>
            <a:off x="530076" y="479887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/>
              <a:t>SPI Pinout:</a:t>
            </a:r>
          </a:p>
          <a:p>
            <a:endParaRPr lang="en-SG" dirty="0"/>
          </a:p>
          <a:p>
            <a:r>
              <a:rPr lang="en-SG" dirty="0"/>
              <a:t>SPI 2 MOSI (Master-Out-Slave-In) -&gt; P0 (PB15)</a:t>
            </a:r>
          </a:p>
          <a:p>
            <a:r>
              <a:rPr lang="en-SG" dirty="0"/>
              <a:t>SPI 2 MISO (Master-In-Slave-Out) -&gt; P1 (PB14)</a:t>
            </a:r>
          </a:p>
          <a:p>
            <a:r>
              <a:rPr lang="en-SG" dirty="0"/>
              <a:t>SPI 2 SCLK (Serial Clock) -&gt; P2 (PB13)</a:t>
            </a:r>
          </a:p>
          <a:p>
            <a:r>
              <a:rPr lang="en-SG" dirty="0"/>
              <a:t>SPI 2 SS (Serial Select) -&gt; P3 (PB12)</a:t>
            </a:r>
          </a:p>
        </p:txBody>
      </p:sp>
    </p:spTree>
    <p:extLst>
      <p:ext uri="{BB962C8B-B14F-4D97-AF65-F5344CB8AC3E}">
        <p14:creationId xmlns:p14="http://schemas.microsoft.com/office/powerpoint/2010/main" val="3234824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9CB3F6-D539-4A06-90BA-3647A2540CC1}"/>
              </a:ext>
            </a:extLst>
          </p:cNvPr>
          <p:cNvSpPr txBox="1"/>
          <p:nvPr/>
        </p:nvSpPr>
        <p:spPr>
          <a:xfrm>
            <a:off x="335461" y="88703"/>
            <a:ext cx="3057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dirty="0">
                <a:highlight>
                  <a:srgbClr val="0000FF"/>
                </a:highlight>
              </a:rPr>
              <a:t>Serial  BUS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99333-5058-4360-A5E6-5361F53BD2C1}"/>
              </a:ext>
            </a:extLst>
          </p:cNvPr>
          <p:cNvSpPr/>
          <p:nvPr/>
        </p:nvSpPr>
        <p:spPr>
          <a:xfrm>
            <a:off x="440236" y="888921"/>
            <a:ext cx="20697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4000" dirty="0">
                <a:highlight>
                  <a:srgbClr val="800000"/>
                </a:highlight>
              </a:rPr>
              <a:t>I2C bus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ADA447-BE73-40D0-BF39-E7BCA3FABB80}"/>
              </a:ext>
            </a:extLst>
          </p:cNvPr>
          <p:cNvSpPr/>
          <p:nvPr/>
        </p:nvSpPr>
        <p:spPr>
          <a:xfrm>
            <a:off x="440236" y="1596807"/>
            <a:ext cx="123477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/>
              <a:t>from </a:t>
            </a:r>
            <a:r>
              <a:rPr lang="en-SG" sz="2400" dirty="0" err="1"/>
              <a:t>pyb</a:t>
            </a:r>
            <a:r>
              <a:rPr lang="en-SG" sz="2400" dirty="0"/>
              <a:t> import I2C</a:t>
            </a:r>
          </a:p>
          <a:p>
            <a:endParaRPr lang="en-SG" sz="2400" dirty="0"/>
          </a:p>
          <a:p>
            <a:r>
              <a:rPr lang="en-SG" sz="2400" dirty="0"/>
              <a:t>i2c = I2C(2, I2C.MASTER, </a:t>
            </a:r>
            <a:r>
              <a:rPr lang="en-SG" sz="2400" dirty="0" err="1"/>
              <a:t>baudrate</a:t>
            </a:r>
            <a:r>
              <a:rPr lang="en-SG" sz="2400" dirty="0"/>
              <a:t>=100000)</a:t>
            </a:r>
          </a:p>
          <a:p>
            <a:r>
              <a:rPr lang="en-SG" sz="2400" dirty="0"/>
              <a:t>i2c.scan() # returns list of slave addresses</a:t>
            </a:r>
          </a:p>
          <a:p>
            <a:r>
              <a:rPr lang="en-SG" sz="2400" dirty="0"/>
              <a:t>i2c.send('hello', 0x42) # send 5 bytes to slave with address 0x42</a:t>
            </a:r>
          </a:p>
          <a:p>
            <a:r>
              <a:rPr lang="en-SG" sz="2400" dirty="0"/>
              <a:t>i2c.recv(5, 0x42) # receive 5 bytes from slave</a:t>
            </a:r>
          </a:p>
          <a:p>
            <a:r>
              <a:rPr lang="en-SG" sz="2400" dirty="0"/>
              <a:t>i2c.mem_read(2, 0x42, 0x10) # read 2 bytes from slave 0x42, slave memory 0x10</a:t>
            </a:r>
          </a:p>
          <a:p>
            <a:r>
              <a:rPr lang="en-SG" sz="2400" dirty="0"/>
              <a:t>i2c.mem_write('</a:t>
            </a:r>
            <a:r>
              <a:rPr lang="en-SG" sz="2400" dirty="0" err="1"/>
              <a:t>xy</a:t>
            </a:r>
            <a:r>
              <a:rPr lang="en-SG" sz="2400" dirty="0"/>
              <a:t>', 0x42, 0x10) # write 2 bytes to slave 0x42, slave memory 0x10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AC1C26-DFAC-477F-B03C-44EA61BA9FF1}"/>
              </a:ext>
            </a:extLst>
          </p:cNvPr>
          <p:cNvSpPr/>
          <p:nvPr/>
        </p:nvSpPr>
        <p:spPr>
          <a:xfrm>
            <a:off x="530076" y="4798874"/>
            <a:ext cx="86710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I2C Pinout:</a:t>
            </a:r>
          </a:p>
          <a:p>
            <a:r>
              <a:rPr lang="en-SG" dirty="0"/>
              <a:t>I2C 2 SCL (Serial Clock) -&gt; P4 (PB10)</a:t>
            </a:r>
          </a:p>
          <a:p>
            <a:r>
              <a:rPr lang="en-SG" dirty="0"/>
              <a:t>I2C 2 SDA (Serial Data) -&gt; P5 (PB11)</a:t>
            </a:r>
          </a:p>
          <a:p>
            <a:r>
              <a:rPr lang="en-SG" dirty="0"/>
              <a:t>I2C 4 SCL (Serial Clock) -&gt; P7 (PD13) (</a:t>
            </a:r>
            <a:r>
              <a:rPr lang="en-SG" dirty="0" err="1"/>
              <a:t>OpenMV</a:t>
            </a:r>
            <a:r>
              <a:rPr lang="en-SG" dirty="0"/>
              <a:t> Cam M7/H7 Only)</a:t>
            </a:r>
          </a:p>
          <a:p>
            <a:r>
              <a:rPr lang="en-SG" dirty="0"/>
              <a:t>I2C 4 SDA (Serial Data) -&gt; P8 (PD12) (</a:t>
            </a:r>
            <a:r>
              <a:rPr lang="en-SG" dirty="0" err="1"/>
              <a:t>OpenMV</a:t>
            </a:r>
            <a:r>
              <a:rPr lang="en-SG" dirty="0"/>
              <a:t> Cam M7/H7 Only)</a:t>
            </a:r>
          </a:p>
        </p:txBody>
      </p:sp>
    </p:spTree>
    <p:extLst>
      <p:ext uri="{BB962C8B-B14F-4D97-AF65-F5344CB8AC3E}">
        <p14:creationId xmlns:p14="http://schemas.microsoft.com/office/powerpoint/2010/main" val="19257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Title Lorem Ipsum 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62297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0BB67-C9DC-4BEB-9345-946EC0A4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2C6BE-7D4E-4F4F-9439-D2D36E86D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9773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MV Cam pinout">
            <a:extLst>
              <a:ext uri="{FF2B5EF4-FFF2-40B4-BE49-F238E27FC236}">
                <a16:creationId xmlns:a16="http://schemas.microsoft.com/office/drawing/2014/main" id="{644BF3AB-70BE-4FB6-A672-535E0EFDA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59852"/>
          <a:stretch/>
        </p:blipFill>
        <p:spPr bwMode="auto">
          <a:xfrm>
            <a:off x="620078" y="-74292"/>
            <a:ext cx="11124882" cy="700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15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91E622-7C2A-4A2A-A644-FA20BC573ACA}"/>
              </a:ext>
            </a:extLst>
          </p:cNvPr>
          <p:cNvSpPr/>
          <p:nvPr/>
        </p:nvSpPr>
        <p:spPr>
          <a:xfrm>
            <a:off x="276224" y="1212414"/>
            <a:ext cx="111537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dirty="0">
                <a:highlight>
                  <a:srgbClr val="800000"/>
                </a:highlight>
              </a:rPr>
              <a:t>General board control</a:t>
            </a:r>
          </a:p>
          <a:p>
            <a:endParaRPr lang="en-SG" sz="2800" dirty="0"/>
          </a:p>
          <a:p>
            <a:r>
              <a:rPr lang="en-SG" sz="2800" dirty="0"/>
              <a:t>import </a:t>
            </a:r>
            <a:r>
              <a:rPr lang="en-SG" sz="2800" dirty="0" err="1"/>
              <a:t>pyb</a:t>
            </a:r>
            <a:endParaRPr lang="en-SG" sz="2800" dirty="0"/>
          </a:p>
          <a:p>
            <a:endParaRPr lang="en-SG" sz="2800" dirty="0"/>
          </a:p>
          <a:p>
            <a:r>
              <a:rPr lang="en-SG" sz="2800" dirty="0" err="1"/>
              <a:t>pyb.repl_uart</a:t>
            </a:r>
            <a:r>
              <a:rPr lang="en-SG" sz="2800" dirty="0"/>
              <a:t>(</a:t>
            </a:r>
            <a:r>
              <a:rPr lang="en-SG" sz="2800" dirty="0" err="1"/>
              <a:t>pyb.UART</a:t>
            </a:r>
            <a:r>
              <a:rPr lang="en-SG" sz="2800" dirty="0"/>
              <a:t>(3, 9600, </a:t>
            </a:r>
            <a:r>
              <a:rPr lang="en-SG" sz="2800" dirty="0" err="1"/>
              <a:t>timeout_char</a:t>
            </a:r>
            <a:r>
              <a:rPr lang="en-SG" sz="2800" dirty="0"/>
              <a:t>=1000)) # duplicate REPL on UART(3)</a:t>
            </a:r>
          </a:p>
          <a:p>
            <a:r>
              <a:rPr lang="en-SG" sz="2800" dirty="0" err="1"/>
              <a:t>pyb.wfi</a:t>
            </a:r>
            <a:r>
              <a:rPr lang="en-SG" sz="2800" dirty="0"/>
              <a:t>() # pause CPU, waiting for interrupt</a:t>
            </a:r>
          </a:p>
          <a:p>
            <a:r>
              <a:rPr lang="en-SG" sz="2800" dirty="0" err="1"/>
              <a:t>pyb.stop</a:t>
            </a:r>
            <a:r>
              <a:rPr lang="en-SG" sz="2800" dirty="0"/>
              <a:t>() # stop CPU, waiting for external interrupt</a:t>
            </a:r>
          </a:p>
        </p:txBody>
      </p:sp>
    </p:spTree>
    <p:extLst>
      <p:ext uri="{BB962C8B-B14F-4D97-AF65-F5344CB8AC3E}">
        <p14:creationId xmlns:p14="http://schemas.microsoft.com/office/powerpoint/2010/main" val="1297335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73B35F-5E12-41C5-8E25-CABC169EF95D}"/>
              </a:ext>
            </a:extLst>
          </p:cNvPr>
          <p:cNvSpPr/>
          <p:nvPr/>
        </p:nvSpPr>
        <p:spPr>
          <a:xfrm>
            <a:off x="638174" y="544890"/>
            <a:ext cx="1128712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dirty="0">
                <a:highlight>
                  <a:srgbClr val="800000"/>
                </a:highlight>
              </a:rPr>
              <a:t>Delay and timing</a:t>
            </a:r>
          </a:p>
          <a:p>
            <a:r>
              <a:rPr lang="en-SG" sz="3200" dirty="0"/>
              <a:t>Use the time module:</a:t>
            </a:r>
          </a:p>
          <a:p>
            <a:endParaRPr lang="en-SG" sz="3200" dirty="0"/>
          </a:p>
          <a:p>
            <a:r>
              <a:rPr lang="en-SG" sz="3200" dirty="0"/>
              <a:t>import </a:t>
            </a:r>
            <a:r>
              <a:rPr lang="en-SG" sz="3200" dirty="0" err="1"/>
              <a:t>utime</a:t>
            </a:r>
            <a:endParaRPr lang="en-SG" sz="3200" dirty="0"/>
          </a:p>
          <a:p>
            <a:endParaRPr lang="en-SG" sz="3200" dirty="0"/>
          </a:p>
          <a:p>
            <a:r>
              <a:rPr lang="en-SG" sz="3200" dirty="0" err="1"/>
              <a:t>time.sleep</a:t>
            </a:r>
            <a:r>
              <a:rPr lang="en-SG" sz="3200" dirty="0"/>
              <a:t>(1)           # sleep for 1 second</a:t>
            </a:r>
          </a:p>
          <a:p>
            <a:r>
              <a:rPr lang="en-SG" sz="3200" dirty="0" err="1"/>
              <a:t>time.sleep_ms</a:t>
            </a:r>
            <a:r>
              <a:rPr lang="en-SG" sz="3200" dirty="0"/>
              <a:t>(500)      # sleep for 500 milliseconds</a:t>
            </a:r>
          </a:p>
          <a:p>
            <a:r>
              <a:rPr lang="en-SG" sz="3200" dirty="0" err="1"/>
              <a:t>time.sleep_us</a:t>
            </a:r>
            <a:r>
              <a:rPr lang="en-SG" sz="3200" dirty="0"/>
              <a:t>(10)       # sleep for 10 microseconds</a:t>
            </a:r>
          </a:p>
          <a:p>
            <a:r>
              <a:rPr lang="en-SG" sz="3200" dirty="0"/>
              <a:t>start = </a:t>
            </a:r>
            <a:r>
              <a:rPr lang="en-SG" sz="3200" dirty="0" err="1"/>
              <a:t>time.ticks_ms</a:t>
            </a:r>
            <a:r>
              <a:rPr lang="en-SG" sz="3200" dirty="0"/>
              <a:t>() # get value of millisecond counter</a:t>
            </a:r>
          </a:p>
          <a:p>
            <a:r>
              <a:rPr lang="en-SG" sz="3200" dirty="0"/>
              <a:t>delta = </a:t>
            </a:r>
            <a:r>
              <a:rPr lang="en-SG" sz="3200" dirty="0" err="1"/>
              <a:t>time.ticks_diff</a:t>
            </a:r>
            <a:r>
              <a:rPr lang="en-SG" sz="3200" dirty="0"/>
              <a:t>(</a:t>
            </a:r>
            <a:r>
              <a:rPr lang="en-SG" sz="3200" dirty="0" err="1"/>
              <a:t>time.ticks_ms</a:t>
            </a:r>
            <a:r>
              <a:rPr lang="en-SG" sz="3200" dirty="0"/>
              <a:t>(), start) # compute time difference</a:t>
            </a:r>
          </a:p>
        </p:txBody>
      </p:sp>
    </p:spTree>
    <p:extLst>
      <p:ext uri="{BB962C8B-B14F-4D97-AF65-F5344CB8AC3E}">
        <p14:creationId xmlns:p14="http://schemas.microsoft.com/office/powerpoint/2010/main" val="1722991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FA7D8D-A6F0-4699-8E14-20B4BAF7999F}"/>
              </a:ext>
            </a:extLst>
          </p:cNvPr>
          <p:cNvSpPr/>
          <p:nvPr/>
        </p:nvSpPr>
        <p:spPr>
          <a:xfrm>
            <a:off x="1190625" y="1166842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3200" dirty="0">
                <a:highlight>
                  <a:srgbClr val="800000"/>
                </a:highlight>
              </a:rPr>
              <a:t>LEDs</a:t>
            </a:r>
          </a:p>
          <a:p>
            <a:endParaRPr lang="en-SG" sz="3200" dirty="0"/>
          </a:p>
          <a:p>
            <a:r>
              <a:rPr lang="en-SG" sz="3200" dirty="0"/>
              <a:t>from </a:t>
            </a:r>
            <a:r>
              <a:rPr lang="en-SG" sz="3200" dirty="0" err="1"/>
              <a:t>pyb</a:t>
            </a:r>
            <a:r>
              <a:rPr lang="en-SG" sz="3200" dirty="0"/>
              <a:t> import LED</a:t>
            </a:r>
          </a:p>
          <a:p>
            <a:endParaRPr lang="en-SG" sz="3200" dirty="0"/>
          </a:p>
          <a:p>
            <a:r>
              <a:rPr lang="en-SG" sz="3200" dirty="0"/>
              <a:t>led = LED(1) # red led</a:t>
            </a:r>
          </a:p>
          <a:p>
            <a:r>
              <a:rPr lang="en-SG" sz="3200" dirty="0" err="1"/>
              <a:t>led.toggle</a:t>
            </a:r>
            <a:r>
              <a:rPr lang="en-SG" sz="3200" dirty="0"/>
              <a:t>()</a:t>
            </a:r>
          </a:p>
          <a:p>
            <a:r>
              <a:rPr lang="en-SG" sz="3200" dirty="0" err="1"/>
              <a:t>led.on</a:t>
            </a:r>
            <a:r>
              <a:rPr lang="en-SG" sz="3200" dirty="0"/>
              <a:t>()</a:t>
            </a:r>
          </a:p>
          <a:p>
            <a:r>
              <a:rPr lang="en-SG" sz="3200" dirty="0" err="1"/>
              <a:t>led.off</a:t>
            </a:r>
            <a:r>
              <a:rPr lang="en-SG" sz="3200" dirty="0"/>
              <a:t>()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F8A8C6-EE7A-41CB-A994-E2B90A23A614}"/>
              </a:ext>
            </a:extLst>
          </p:cNvPr>
          <p:cNvSpPr/>
          <p:nvPr/>
        </p:nvSpPr>
        <p:spPr>
          <a:xfrm>
            <a:off x="6896100" y="3444389"/>
            <a:ext cx="42005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LED Pinout:</a:t>
            </a:r>
          </a:p>
          <a:p>
            <a:endParaRPr lang="en-SG" dirty="0"/>
          </a:p>
          <a:p>
            <a:r>
              <a:rPr lang="en-SG" dirty="0"/>
              <a:t>LED(1) -&gt; Red RGB LED Segment</a:t>
            </a:r>
          </a:p>
          <a:p>
            <a:r>
              <a:rPr lang="en-SG" dirty="0"/>
              <a:t>LED(2) -&gt; Green RGB LED Segment</a:t>
            </a:r>
          </a:p>
          <a:p>
            <a:r>
              <a:rPr lang="en-SG" dirty="0"/>
              <a:t>LED(3) -&gt; Blue RGB LED Segment</a:t>
            </a:r>
          </a:p>
          <a:p>
            <a:r>
              <a:rPr lang="en-SG" dirty="0"/>
              <a:t>LED(4) -&gt; IR LEDs</a:t>
            </a:r>
          </a:p>
        </p:txBody>
      </p:sp>
    </p:spTree>
    <p:extLst>
      <p:ext uri="{BB962C8B-B14F-4D97-AF65-F5344CB8AC3E}">
        <p14:creationId xmlns:p14="http://schemas.microsoft.com/office/powerpoint/2010/main" val="2848660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C8DC34-54F0-4177-8200-F9B62514E292}"/>
              </a:ext>
            </a:extLst>
          </p:cNvPr>
          <p:cNvSpPr/>
          <p:nvPr/>
        </p:nvSpPr>
        <p:spPr>
          <a:xfrm>
            <a:off x="247650" y="582990"/>
            <a:ext cx="893445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dirty="0">
                <a:highlight>
                  <a:srgbClr val="800000"/>
                </a:highlight>
              </a:rPr>
              <a:t>Pins and GPIO</a:t>
            </a:r>
          </a:p>
          <a:p>
            <a:endParaRPr lang="en-SG" sz="3200" dirty="0"/>
          </a:p>
          <a:p>
            <a:r>
              <a:rPr lang="en-SG" sz="3200" dirty="0"/>
              <a:t>from </a:t>
            </a:r>
            <a:r>
              <a:rPr lang="en-SG" sz="3200" dirty="0" err="1"/>
              <a:t>pyb</a:t>
            </a:r>
            <a:r>
              <a:rPr lang="en-SG" sz="3200" dirty="0"/>
              <a:t> import Pin</a:t>
            </a:r>
          </a:p>
          <a:p>
            <a:endParaRPr lang="en-SG" sz="3200" dirty="0"/>
          </a:p>
          <a:p>
            <a:r>
              <a:rPr lang="en-SG" sz="3200" dirty="0" err="1"/>
              <a:t>p_out</a:t>
            </a:r>
            <a:r>
              <a:rPr lang="en-SG" sz="3200" dirty="0"/>
              <a:t> = Pin('P7', </a:t>
            </a:r>
            <a:r>
              <a:rPr lang="en-SG" sz="3200" dirty="0" err="1"/>
              <a:t>Pin.OUT_PP</a:t>
            </a:r>
            <a:r>
              <a:rPr lang="en-SG" sz="3200" dirty="0"/>
              <a:t>)</a:t>
            </a:r>
          </a:p>
          <a:p>
            <a:r>
              <a:rPr lang="en-SG" sz="3200" dirty="0" err="1"/>
              <a:t>p_out.high</a:t>
            </a:r>
            <a:r>
              <a:rPr lang="en-SG" sz="3200" dirty="0"/>
              <a:t>()</a:t>
            </a:r>
          </a:p>
          <a:p>
            <a:r>
              <a:rPr lang="en-SG" sz="3200" dirty="0" err="1"/>
              <a:t>p_out.low</a:t>
            </a:r>
            <a:r>
              <a:rPr lang="en-SG" sz="3200" dirty="0"/>
              <a:t>()</a:t>
            </a:r>
          </a:p>
          <a:p>
            <a:endParaRPr lang="en-SG" sz="3200" dirty="0"/>
          </a:p>
          <a:p>
            <a:r>
              <a:rPr lang="en-SG" sz="3200" dirty="0" err="1"/>
              <a:t>p_in</a:t>
            </a:r>
            <a:r>
              <a:rPr lang="en-SG" sz="3200" dirty="0"/>
              <a:t> = Pin('P8', Pin.IN, </a:t>
            </a:r>
            <a:r>
              <a:rPr lang="en-SG" sz="3200" dirty="0" err="1"/>
              <a:t>Pin.PULL_UP</a:t>
            </a:r>
            <a:r>
              <a:rPr lang="en-SG" sz="3200" dirty="0"/>
              <a:t>)</a:t>
            </a:r>
          </a:p>
          <a:p>
            <a:r>
              <a:rPr lang="en-SG" sz="3200" dirty="0" err="1"/>
              <a:t>p_in.value</a:t>
            </a:r>
            <a:r>
              <a:rPr lang="en-SG" sz="3200" dirty="0"/>
              <a:t>() # get value, 0 or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B19F13-2EA3-43B9-A557-300504D1B9D9}"/>
              </a:ext>
            </a:extLst>
          </p:cNvPr>
          <p:cNvSpPr/>
          <p:nvPr/>
        </p:nvSpPr>
        <p:spPr>
          <a:xfrm>
            <a:off x="7029450" y="990243"/>
            <a:ext cx="481965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GPIO Pinout:</a:t>
            </a:r>
          </a:p>
          <a:p>
            <a:endParaRPr lang="en-SG" dirty="0"/>
          </a:p>
          <a:p>
            <a:r>
              <a:rPr lang="en-SG" dirty="0"/>
              <a:t>Pin(‘P0’) -&gt; P0 (PB15)</a:t>
            </a:r>
          </a:p>
          <a:p>
            <a:r>
              <a:rPr lang="en-SG" dirty="0"/>
              <a:t>Pin(‘P1’) -&gt; P1 (PB14)</a:t>
            </a:r>
          </a:p>
          <a:p>
            <a:r>
              <a:rPr lang="en-SG" dirty="0"/>
              <a:t>Pin(‘P2’) -&gt; P2 (PB13)</a:t>
            </a:r>
          </a:p>
          <a:p>
            <a:r>
              <a:rPr lang="en-SG" dirty="0"/>
              <a:t>Pin(‘P3’) -&gt; P3 (PB12)</a:t>
            </a:r>
          </a:p>
          <a:p>
            <a:r>
              <a:rPr lang="en-SG" dirty="0"/>
              <a:t>Pin(‘P4’) -&gt; P4 (PB10)</a:t>
            </a:r>
          </a:p>
          <a:p>
            <a:r>
              <a:rPr lang="en-SG" dirty="0"/>
              <a:t>Pin(‘P5’) -&gt; P5 (PB11)</a:t>
            </a:r>
          </a:p>
          <a:p>
            <a:r>
              <a:rPr lang="en-SG" dirty="0"/>
              <a:t>Pin(‘P6’) -&gt; P6 (PA5)</a:t>
            </a:r>
          </a:p>
          <a:p>
            <a:r>
              <a:rPr lang="en-SG" dirty="0"/>
              <a:t>Pin(‘P7’) -&gt; P7 (PD12)</a:t>
            </a:r>
          </a:p>
          <a:p>
            <a:r>
              <a:rPr lang="en-SG" dirty="0"/>
              <a:t>Pin(‘P8’) -&gt; P8 (PD13)</a:t>
            </a:r>
          </a:p>
          <a:p>
            <a:r>
              <a:rPr lang="en-SG" dirty="0"/>
              <a:t>Pin(‘P9’) -&gt; P9 (PD14) (</a:t>
            </a:r>
            <a:r>
              <a:rPr lang="en-SG" dirty="0" err="1"/>
              <a:t>OpenMV</a:t>
            </a:r>
            <a:r>
              <a:rPr lang="en-SG" dirty="0"/>
              <a:t> Cam M7/H7 Only)</a:t>
            </a:r>
          </a:p>
          <a:p>
            <a:r>
              <a:rPr lang="en-SG" dirty="0"/>
              <a:t>All pins are 5V tolerant with a 3.3V output (P6 is not 5V tolerant in ADC or DAC mode).</a:t>
            </a:r>
          </a:p>
          <a:p>
            <a:endParaRPr lang="en-SG" dirty="0"/>
          </a:p>
          <a:p>
            <a:r>
              <a:rPr lang="en-SG" dirty="0"/>
              <a:t>All pins can sink or source up to 25 mA (Up to 120 mA in total between all pins).</a:t>
            </a:r>
          </a:p>
        </p:txBody>
      </p:sp>
    </p:spTree>
    <p:extLst>
      <p:ext uri="{BB962C8B-B14F-4D97-AF65-F5344CB8AC3E}">
        <p14:creationId xmlns:p14="http://schemas.microsoft.com/office/powerpoint/2010/main" val="1059006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89ECF8-F912-4923-B01D-18960490B8A2}"/>
              </a:ext>
            </a:extLst>
          </p:cNvPr>
          <p:cNvSpPr/>
          <p:nvPr/>
        </p:nvSpPr>
        <p:spPr>
          <a:xfrm>
            <a:off x="295275" y="678240"/>
            <a:ext cx="100965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dirty="0">
                <a:highlight>
                  <a:srgbClr val="800000"/>
                </a:highlight>
              </a:rPr>
              <a:t>Servo control</a:t>
            </a:r>
          </a:p>
          <a:p>
            <a:endParaRPr lang="en-SG" sz="3200" dirty="0"/>
          </a:p>
          <a:p>
            <a:r>
              <a:rPr lang="en-SG" sz="3200" dirty="0"/>
              <a:t>from </a:t>
            </a:r>
            <a:r>
              <a:rPr lang="en-SG" sz="3200" dirty="0" err="1"/>
              <a:t>pyb</a:t>
            </a:r>
            <a:r>
              <a:rPr lang="en-SG" sz="3200" dirty="0"/>
              <a:t> import Servo</a:t>
            </a:r>
          </a:p>
          <a:p>
            <a:endParaRPr lang="en-SG" sz="3200" dirty="0"/>
          </a:p>
          <a:p>
            <a:r>
              <a:rPr lang="en-SG" sz="3200" dirty="0"/>
              <a:t>s1 = Servo(1) # servo on position 1 (P7)</a:t>
            </a:r>
          </a:p>
          <a:p>
            <a:r>
              <a:rPr lang="en-SG" sz="3200" dirty="0"/>
              <a:t>s1.angle(45) # move to 45 degrees</a:t>
            </a:r>
          </a:p>
          <a:p>
            <a:r>
              <a:rPr lang="en-SG" sz="3200" dirty="0"/>
              <a:t>s1.angle(-60, 1500) # move to -60 degrees in 1500ms</a:t>
            </a:r>
          </a:p>
          <a:p>
            <a:r>
              <a:rPr lang="en-SG" sz="3200" dirty="0"/>
              <a:t>s1.speed(50) # for continuous rotation servos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700A2-D6FF-406E-A2A5-A6243B5359F1}"/>
              </a:ext>
            </a:extLst>
          </p:cNvPr>
          <p:cNvSpPr/>
          <p:nvPr/>
        </p:nvSpPr>
        <p:spPr>
          <a:xfrm>
            <a:off x="3209925" y="5119211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Servo Pinout:</a:t>
            </a:r>
          </a:p>
          <a:p>
            <a:r>
              <a:rPr lang="en-SG" dirty="0"/>
              <a:t>Servo(1) -&gt; P7 (PD12)</a:t>
            </a:r>
          </a:p>
          <a:p>
            <a:r>
              <a:rPr lang="en-SG" dirty="0"/>
              <a:t>Servo(2) -&gt; P8 (PD13)</a:t>
            </a:r>
          </a:p>
          <a:p>
            <a:r>
              <a:rPr lang="en-SG" dirty="0">
                <a:highlight>
                  <a:srgbClr val="FF0000"/>
                </a:highlight>
              </a:rPr>
              <a:t>Servo(3) -&gt; P9 (PD14) (</a:t>
            </a:r>
            <a:r>
              <a:rPr lang="en-SG" dirty="0" err="1">
                <a:highlight>
                  <a:srgbClr val="FF0000"/>
                </a:highlight>
              </a:rPr>
              <a:t>OpenMV</a:t>
            </a:r>
            <a:r>
              <a:rPr lang="en-SG" dirty="0">
                <a:highlight>
                  <a:srgbClr val="FF0000"/>
                </a:highlight>
              </a:rPr>
              <a:t> Cam M7/H7 Only - Not </a:t>
            </a:r>
            <a:r>
              <a:rPr lang="en-SG" dirty="0" err="1">
                <a:highlight>
                  <a:srgbClr val="FF0000"/>
                </a:highlight>
              </a:rPr>
              <a:t>OpenMV</a:t>
            </a:r>
            <a:r>
              <a:rPr lang="en-SG" dirty="0">
                <a:highlight>
                  <a:srgbClr val="FF0000"/>
                </a:highlight>
              </a:rPr>
              <a:t> Cam H7 Plus</a:t>
            </a:r>
            <a:r>
              <a:rPr lang="en-S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79739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{EE76EA21-304D-4D1F-B470-0FA733DA15D0}tf11665031_win32</Template>
  <TotalTime>61</TotalTime>
  <Words>1565</Words>
  <Application>Microsoft Office PowerPoint</Application>
  <PresentationFormat>Widescreen</PresentationFormat>
  <Paragraphs>200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 Nova</vt:lpstr>
      <vt:lpstr>Arial Nova Light</vt:lpstr>
      <vt:lpstr>Wingdings 2</vt:lpstr>
      <vt:lpstr>SlateVTI</vt:lpstr>
      <vt:lpstr>Title Lorem Ipsum</vt:lpstr>
      <vt:lpstr>Title Lorem Ipsum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Edwin FOO (NYP)</dc:creator>
  <cp:lastModifiedBy>Edwin FOO (NYP)</cp:lastModifiedBy>
  <cp:revision>18</cp:revision>
  <dcterms:created xsi:type="dcterms:W3CDTF">2020-12-18T03:49:37Z</dcterms:created>
  <dcterms:modified xsi:type="dcterms:W3CDTF">2020-12-18T04:51:23Z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ArticulateGUID">
    <vt:lpwstr>C918FFD0-D7A2-49DD-888B-1EE28DC0EF59</vt:lpwstr>
  </property>
  <property fmtid="{D5CDD505-2E9C-101B-9397-08002B2CF9AE}" pid="4" name="ArticulatePath">
    <vt:lpwstr>Integer pillars</vt:lpwstr>
  </property>
</Properties>
</file>